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9" r:id="rId13"/>
    <p:sldId id="270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2F78B-5104-D6A9-7C41-39AFAA9A7EB7}" v="63" dt="2025-11-11T00:20:13.313"/>
    <p1510:client id="{1EEB0416-E5F9-FAD6-0FCE-D31AABEF10B1}" v="1" dt="2025-11-12T19:53:31.132"/>
    <p1510:client id="{3FE21E5F-9ED5-AA1F-C73E-285582495B53}" v="232" dt="2025-11-11T21:05:46.596"/>
    <p1510:client id="{8B7B313E-9C47-0F63-9BD9-8C9A684CDF07}" v="877" dt="2025-11-11T19:57:00.156"/>
    <p1510:client id="{C0BD3602-6274-3BD1-204E-FF0DCED4E24E}" v="43" dt="2025-11-12T17:50:36.371"/>
    <p1510:client id="{D7F1B7DD-9DCD-5ED8-DFED-21F1AB6B58AA}" v="1318" dt="2025-11-11T03:52:10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02830-954A-4213-AA68-9211EDAB31F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B378A8A-0F28-42C9-9C57-DFF2B797E23A}">
      <dgm:prSet/>
      <dgm:spPr/>
      <dgm:t>
        <a:bodyPr/>
        <a:lstStyle/>
        <a:p>
          <a:r>
            <a:rPr lang="en-US" b="1" dirty="0"/>
            <a:t>Problem Observed</a:t>
          </a:r>
          <a:endParaRPr lang="en-US" dirty="0"/>
        </a:p>
      </dgm:t>
    </dgm:pt>
    <dgm:pt modelId="{72F3792E-5F5B-48D8-B45D-713214DE2502}" type="parTrans" cxnId="{9867E161-8F61-47A3-8473-F3615E1B12D1}">
      <dgm:prSet/>
      <dgm:spPr/>
      <dgm:t>
        <a:bodyPr/>
        <a:lstStyle/>
        <a:p>
          <a:endParaRPr lang="en-US"/>
        </a:p>
      </dgm:t>
    </dgm:pt>
    <dgm:pt modelId="{F1F6F49E-7DD3-434D-9DE3-943A0A441B55}" type="sibTrans" cxnId="{9867E161-8F61-47A3-8473-F3615E1B12D1}">
      <dgm:prSet/>
      <dgm:spPr/>
      <dgm:t>
        <a:bodyPr/>
        <a:lstStyle/>
        <a:p>
          <a:endParaRPr lang="en-US"/>
        </a:p>
      </dgm:t>
    </dgm:pt>
    <dgm:pt modelId="{D92F18AF-DF13-4C32-8377-F775ACF4F6C1}">
      <dgm:prSet/>
      <dgm:spPr/>
      <dgm:t>
        <a:bodyPr/>
        <a:lstStyle/>
        <a:p>
          <a:r>
            <a:rPr lang="en-US" dirty="0"/>
            <a:t>Characters echoed from the demodulator do not match the UART key pressed</a:t>
          </a:r>
        </a:p>
      </dgm:t>
    </dgm:pt>
    <dgm:pt modelId="{EA658237-A54F-4B28-B1FA-7D97A410899D}" type="parTrans" cxnId="{6078FB65-06A8-434D-A6A7-9F572CB3ADDE}">
      <dgm:prSet/>
      <dgm:spPr/>
      <dgm:t>
        <a:bodyPr/>
        <a:lstStyle/>
        <a:p>
          <a:endParaRPr lang="en-US"/>
        </a:p>
      </dgm:t>
    </dgm:pt>
    <dgm:pt modelId="{CFE587C1-FEE3-47CA-9C30-65893E0B50B0}" type="sibTrans" cxnId="{6078FB65-06A8-434D-A6A7-9F572CB3ADDE}">
      <dgm:prSet/>
      <dgm:spPr/>
      <dgm:t>
        <a:bodyPr/>
        <a:lstStyle/>
        <a:p>
          <a:endParaRPr lang="en-US"/>
        </a:p>
      </dgm:t>
    </dgm:pt>
    <dgm:pt modelId="{55A51F1C-38E0-4D52-9FD4-7BA05CE4BB98}">
      <dgm:prSet/>
      <dgm:spPr/>
      <dgm:t>
        <a:bodyPr/>
        <a:lstStyle/>
        <a:p>
          <a:r>
            <a:rPr lang="en-US" dirty="0"/>
            <a:t>Indicates bit or symbol misalignment between transmitter and receiver timing.</a:t>
          </a:r>
        </a:p>
      </dgm:t>
    </dgm:pt>
    <dgm:pt modelId="{DD427AAA-0118-4C40-8F4D-ED89F8A4FF74}" type="parTrans" cxnId="{4EA6C083-19D6-43E7-8342-5CACC48F8655}">
      <dgm:prSet/>
      <dgm:spPr/>
      <dgm:t>
        <a:bodyPr/>
        <a:lstStyle/>
        <a:p>
          <a:endParaRPr lang="en-US"/>
        </a:p>
      </dgm:t>
    </dgm:pt>
    <dgm:pt modelId="{8D1962F4-FD97-4AD3-93B1-AA8E2A35E862}" type="sibTrans" cxnId="{4EA6C083-19D6-43E7-8342-5CACC48F8655}">
      <dgm:prSet/>
      <dgm:spPr/>
      <dgm:t>
        <a:bodyPr/>
        <a:lstStyle/>
        <a:p>
          <a:endParaRPr lang="en-US"/>
        </a:p>
      </dgm:t>
    </dgm:pt>
    <dgm:pt modelId="{BEA8E5A3-E3F3-4975-B4FC-68D902970C7A}">
      <dgm:prSet/>
      <dgm:spPr/>
      <dgm:t>
        <a:bodyPr/>
        <a:lstStyle/>
        <a:p>
          <a:r>
            <a:rPr lang="en-US" b="1" dirty="0"/>
            <a:t>Likely causes</a:t>
          </a:r>
          <a:endParaRPr lang="en-US" dirty="0"/>
        </a:p>
      </dgm:t>
    </dgm:pt>
    <dgm:pt modelId="{B46F079B-6BCF-4911-83FD-4A84EB7006F0}" type="parTrans" cxnId="{18C4F12F-6F2F-40E5-BE54-3C7514EA82EC}">
      <dgm:prSet/>
      <dgm:spPr/>
      <dgm:t>
        <a:bodyPr/>
        <a:lstStyle/>
        <a:p>
          <a:endParaRPr lang="en-US"/>
        </a:p>
      </dgm:t>
    </dgm:pt>
    <dgm:pt modelId="{66AA68B4-5F45-44A9-BEA4-66845643B38D}" type="sibTrans" cxnId="{18C4F12F-6F2F-40E5-BE54-3C7514EA82EC}">
      <dgm:prSet/>
      <dgm:spPr/>
      <dgm:t>
        <a:bodyPr/>
        <a:lstStyle/>
        <a:p>
          <a:endParaRPr lang="en-US"/>
        </a:p>
      </dgm:t>
    </dgm:pt>
    <dgm:pt modelId="{0ABA2BF2-ECAE-44D4-9F1F-3ACFD905608E}">
      <dgm:prSet/>
      <dgm:spPr/>
      <dgm:t>
        <a:bodyPr/>
        <a:lstStyle/>
        <a:p>
          <a:r>
            <a:rPr lang="en-US" b="1" dirty="0"/>
            <a:t>Symbol boundary drift</a:t>
          </a:r>
          <a:r>
            <a:rPr lang="en-US" dirty="0"/>
            <a:t> — demodulator’s 434-clock window may start mid-symbol</a:t>
          </a:r>
        </a:p>
      </dgm:t>
    </dgm:pt>
    <dgm:pt modelId="{DADACCAF-65DD-4119-8707-CF80A5063413}" type="parTrans" cxnId="{A6C3A98B-4DE0-4AAB-B8DA-B1CD41D50258}">
      <dgm:prSet/>
      <dgm:spPr/>
      <dgm:t>
        <a:bodyPr/>
        <a:lstStyle/>
        <a:p>
          <a:endParaRPr lang="en-US"/>
        </a:p>
      </dgm:t>
    </dgm:pt>
    <dgm:pt modelId="{B8878D87-C424-4C09-8C65-6AA4B37476BD}" type="sibTrans" cxnId="{A6C3A98B-4DE0-4AAB-B8DA-B1CD41D50258}">
      <dgm:prSet/>
      <dgm:spPr/>
      <dgm:t>
        <a:bodyPr/>
        <a:lstStyle/>
        <a:p>
          <a:endParaRPr lang="en-US"/>
        </a:p>
      </dgm:t>
    </dgm:pt>
    <dgm:pt modelId="{465E0E78-823A-489C-953F-044E67513D66}">
      <dgm:prSet/>
      <dgm:spPr/>
      <dgm:t>
        <a:bodyPr/>
        <a:lstStyle/>
        <a:p>
          <a:r>
            <a:rPr lang="en-US" b="1" dirty="0"/>
            <a:t>Threshold sensitivity</a:t>
          </a:r>
          <a:r>
            <a:rPr lang="en-US" dirty="0"/>
            <a:t> — fixed midpoint (≈ 20 edges) may mis-classify noisy or marginal tones.</a:t>
          </a:r>
        </a:p>
      </dgm:t>
    </dgm:pt>
    <dgm:pt modelId="{62EE4445-A0C5-40F5-BC3C-D8837BBA7A7A}" type="parTrans" cxnId="{ED26EF1E-F567-4004-8120-0C02C4722690}">
      <dgm:prSet/>
      <dgm:spPr/>
      <dgm:t>
        <a:bodyPr/>
        <a:lstStyle/>
        <a:p>
          <a:endParaRPr lang="en-US"/>
        </a:p>
      </dgm:t>
    </dgm:pt>
    <dgm:pt modelId="{C20D825C-13CE-4E29-93AE-511C2B811978}" type="sibTrans" cxnId="{ED26EF1E-F567-4004-8120-0C02C4722690}">
      <dgm:prSet/>
      <dgm:spPr/>
      <dgm:t>
        <a:bodyPr/>
        <a:lstStyle/>
        <a:p>
          <a:endParaRPr lang="en-US"/>
        </a:p>
      </dgm:t>
    </dgm:pt>
    <dgm:pt modelId="{18E6A155-0D47-4B0C-87B5-739E583AEEBA}">
      <dgm:prSet/>
      <dgm:spPr/>
      <dgm:t>
        <a:bodyPr/>
        <a:lstStyle/>
        <a:p>
          <a:r>
            <a:rPr lang="en-US" b="1" dirty="0"/>
            <a:t>Byte framing ambiguity</a:t>
          </a:r>
          <a:r>
            <a:rPr lang="en-US" dirty="0"/>
            <a:t> — demodulator doesn’t yet detect start/stop bits; it simply groups 8 bits sequentially.</a:t>
          </a:r>
        </a:p>
      </dgm:t>
    </dgm:pt>
    <dgm:pt modelId="{C0381530-59EA-4E74-82D6-591DD4CA8B9D}" type="parTrans" cxnId="{95F8000C-F900-43E5-8A04-C6DB9871DA3C}">
      <dgm:prSet/>
      <dgm:spPr/>
      <dgm:t>
        <a:bodyPr/>
        <a:lstStyle/>
        <a:p>
          <a:endParaRPr lang="en-US"/>
        </a:p>
      </dgm:t>
    </dgm:pt>
    <dgm:pt modelId="{B7CE12EC-BAA8-4FBA-809A-978DC36F95BB}" type="sibTrans" cxnId="{95F8000C-F900-43E5-8A04-C6DB9871DA3C}">
      <dgm:prSet/>
      <dgm:spPr/>
      <dgm:t>
        <a:bodyPr/>
        <a:lstStyle/>
        <a:p>
          <a:endParaRPr lang="en-US"/>
        </a:p>
      </dgm:t>
    </dgm:pt>
    <dgm:pt modelId="{D4FA1C77-4E9A-42BC-A580-EAD2790A5CC3}">
      <dgm:prSet/>
      <dgm:spPr/>
      <dgm:t>
        <a:bodyPr/>
        <a:lstStyle/>
        <a:p>
          <a:r>
            <a:rPr lang="en-US" dirty="0"/>
            <a:t>Possible Solution: add protocol layer and additional synchronizer to implement start/stop validation.</a:t>
          </a:r>
        </a:p>
      </dgm:t>
    </dgm:pt>
    <dgm:pt modelId="{6729284D-2965-426A-A43A-BBBFE7C9D242}" type="parTrans" cxnId="{17335C73-5F9F-4755-A51D-1AF464BF7753}">
      <dgm:prSet/>
      <dgm:spPr/>
      <dgm:t>
        <a:bodyPr/>
        <a:lstStyle/>
        <a:p>
          <a:endParaRPr lang="en-US"/>
        </a:p>
      </dgm:t>
    </dgm:pt>
    <dgm:pt modelId="{BF95F582-3202-4A43-8743-205CC471449F}" type="sibTrans" cxnId="{17335C73-5F9F-4755-A51D-1AF464BF7753}">
      <dgm:prSet/>
      <dgm:spPr/>
      <dgm:t>
        <a:bodyPr/>
        <a:lstStyle/>
        <a:p>
          <a:endParaRPr lang="en-US"/>
        </a:p>
      </dgm:t>
    </dgm:pt>
    <dgm:pt modelId="{3CDA164D-470A-48A2-873B-CE39014A367A}" type="pres">
      <dgm:prSet presAssocID="{23E02830-954A-4213-AA68-9211EDAB31FF}" presName="linear" presStyleCnt="0">
        <dgm:presLayoutVars>
          <dgm:animLvl val="lvl"/>
          <dgm:resizeHandles val="exact"/>
        </dgm:presLayoutVars>
      </dgm:prSet>
      <dgm:spPr/>
    </dgm:pt>
    <dgm:pt modelId="{E8123A6E-8EDC-4426-B004-51A72C7ADECD}" type="pres">
      <dgm:prSet presAssocID="{8B378A8A-0F28-42C9-9C57-DFF2B797E23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EA287A-3644-450C-8006-3A96C14FBF30}" type="pres">
      <dgm:prSet presAssocID="{8B378A8A-0F28-42C9-9C57-DFF2B797E23A}" presName="childText" presStyleLbl="revTx" presStyleIdx="0" presStyleCnt="2">
        <dgm:presLayoutVars>
          <dgm:bulletEnabled val="1"/>
        </dgm:presLayoutVars>
      </dgm:prSet>
      <dgm:spPr/>
    </dgm:pt>
    <dgm:pt modelId="{8845DE3F-006A-40E8-B888-53EFAEB398AF}" type="pres">
      <dgm:prSet presAssocID="{BEA8E5A3-E3F3-4975-B4FC-68D902970C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2C1601-4972-449B-857C-E29AA916740C}" type="pres">
      <dgm:prSet presAssocID="{BEA8E5A3-E3F3-4975-B4FC-68D902970C7A}" presName="childText" presStyleLbl="revTx" presStyleIdx="1" presStyleCnt="2">
        <dgm:presLayoutVars>
          <dgm:bulletEnabled val="1"/>
        </dgm:presLayoutVars>
      </dgm:prSet>
      <dgm:spPr/>
    </dgm:pt>
    <dgm:pt modelId="{4FDC334A-FA2F-4F2B-9369-EDA6BA80CC96}" type="pres">
      <dgm:prSet presAssocID="{D4FA1C77-4E9A-42BC-A580-EAD2790A5CC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F8000C-F900-43E5-8A04-C6DB9871DA3C}" srcId="{BEA8E5A3-E3F3-4975-B4FC-68D902970C7A}" destId="{18E6A155-0D47-4B0C-87B5-739E583AEEBA}" srcOrd="2" destOrd="0" parTransId="{C0381530-59EA-4E74-82D6-591DD4CA8B9D}" sibTransId="{B7CE12EC-BAA8-4FBA-809A-978DC36F95BB}"/>
    <dgm:cxn modelId="{ED26EF1E-F567-4004-8120-0C02C4722690}" srcId="{BEA8E5A3-E3F3-4975-B4FC-68D902970C7A}" destId="{465E0E78-823A-489C-953F-044E67513D66}" srcOrd="1" destOrd="0" parTransId="{62EE4445-A0C5-40F5-BC3C-D8837BBA7A7A}" sibTransId="{C20D825C-13CE-4E29-93AE-511C2B811978}"/>
    <dgm:cxn modelId="{4388D22C-EF1D-4DE5-BD08-6617EC099063}" type="presOf" srcId="{23E02830-954A-4213-AA68-9211EDAB31FF}" destId="{3CDA164D-470A-48A2-873B-CE39014A367A}" srcOrd="0" destOrd="0" presId="urn:microsoft.com/office/officeart/2005/8/layout/vList2"/>
    <dgm:cxn modelId="{18C4F12F-6F2F-40E5-BE54-3C7514EA82EC}" srcId="{23E02830-954A-4213-AA68-9211EDAB31FF}" destId="{BEA8E5A3-E3F3-4975-B4FC-68D902970C7A}" srcOrd="1" destOrd="0" parTransId="{B46F079B-6BCF-4911-83FD-4A84EB7006F0}" sibTransId="{66AA68B4-5F45-44A9-BEA4-66845643B38D}"/>
    <dgm:cxn modelId="{6DB22E3F-DC8E-43F6-8895-9A37AB73DB88}" type="presOf" srcId="{0ABA2BF2-ECAE-44D4-9F1F-3ACFD905608E}" destId="{602C1601-4972-449B-857C-E29AA916740C}" srcOrd="0" destOrd="0" presId="urn:microsoft.com/office/officeart/2005/8/layout/vList2"/>
    <dgm:cxn modelId="{9867E161-8F61-47A3-8473-F3615E1B12D1}" srcId="{23E02830-954A-4213-AA68-9211EDAB31FF}" destId="{8B378A8A-0F28-42C9-9C57-DFF2B797E23A}" srcOrd="0" destOrd="0" parTransId="{72F3792E-5F5B-48D8-B45D-713214DE2502}" sibTransId="{F1F6F49E-7DD3-434D-9DE3-943A0A441B55}"/>
    <dgm:cxn modelId="{AE474844-F602-44CD-94B8-938494C67490}" type="presOf" srcId="{8B378A8A-0F28-42C9-9C57-DFF2B797E23A}" destId="{E8123A6E-8EDC-4426-B004-51A72C7ADECD}" srcOrd="0" destOrd="0" presId="urn:microsoft.com/office/officeart/2005/8/layout/vList2"/>
    <dgm:cxn modelId="{6078FB65-06A8-434D-A6A7-9F572CB3ADDE}" srcId="{8B378A8A-0F28-42C9-9C57-DFF2B797E23A}" destId="{D92F18AF-DF13-4C32-8377-F775ACF4F6C1}" srcOrd="0" destOrd="0" parTransId="{EA658237-A54F-4B28-B1FA-7D97A410899D}" sibTransId="{CFE587C1-FEE3-47CA-9C30-65893E0B50B0}"/>
    <dgm:cxn modelId="{056F7368-10CD-4680-99DF-DF3DFA3521F8}" type="presOf" srcId="{D92F18AF-DF13-4C32-8377-F775ACF4F6C1}" destId="{0FEA287A-3644-450C-8006-3A96C14FBF30}" srcOrd="0" destOrd="0" presId="urn:microsoft.com/office/officeart/2005/8/layout/vList2"/>
    <dgm:cxn modelId="{91649069-A1BB-44CB-9AE9-C76ECC007372}" type="presOf" srcId="{D4FA1C77-4E9A-42BC-A580-EAD2790A5CC3}" destId="{4FDC334A-FA2F-4F2B-9369-EDA6BA80CC96}" srcOrd="0" destOrd="0" presId="urn:microsoft.com/office/officeart/2005/8/layout/vList2"/>
    <dgm:cxn modelId="{17335C73-5F9F-4755-A51D-1AF464BF7753}" srcId="{23E02830-954A-4213-AA68-9211EDAB31FF}" destId="{D4FA1C77-4E9A-42BC-A580-EAD2790A5CC3}" srcOrd="2" destOrd="0" parTransId="{6729284D-2965-426A-A43A-BBBFE7C9D242}" sibTransId="{BF95F582-3202-4A43-8743-205CC471449F}"/>
    <dgm:cxn modelId="{FED8D174-2682-4DE4-B679-C32B643F2741}" type="presOf" srcId="{BEA8E5A3-E3F3-4975-B4FC-68D902970C7A}" destId="{8845DE3F-006A-40E8-B888-53EFAEB398AF}" srcOrd="0" destOrd="0" presId="urn:microsoft.com/office/officeart/2005/8/layout/vList2"/>
    <dgm:cxn modelId="{4EA6C083-19D6-43E7-8342-5CACC48F8655}" srcId="{8B378A8A-0F28-42C9-9C57-DFF2B797E23A}" destId="{55A51F1C-38E0-4D52-9FD4-7BA05CE4BB98}" srcOrd="1" destOrd="0" parTransId="{DD427AAA-0118-4C40-8F4D-ED89F8A4FF74}" sibTransId="{8D1962F4-FD97-4AD3-93B1-AA8E2A35E862}"/>
    <dgm:cxn modelId="{A6C3A98B-4DE0-4AAB-B8DA-B1CD41D50258}" srcId="{BEA8E5A3-E3F3-4975-B4FC-68D902970C7A}" destId="{0ABA2BF2-ECAE-44D4-9F1F-3ACFD905608E}" srcOrd="0" destOrd="0" parTransId="{DADACCAF-65DD-4119-8707-CF80A5063413}" sibTransId="{B8878D87-C424-4C09-8C65-6AA4B37476BD}"/>
    <dgm:cxn modelId="{73FDB9C4-BE99-4C14-A636-9955824DDC2B}" type="presOf" srcId="{18E6A155-0D47-4B0C-87B5-739E583AEEBA}" destId="{602C1601-4972-449B-857C-E29AA916740C}" srcOrd="0" destOrd="2" presId="urn:microsoft.com/office/officeart/2005/8/layout/vList2"/>
    <dgm:cxn modelId="{FB0F36D7-B953-4DEF-9CC5-4638B88E4D3F}" type="presOf" srcId="{55A51F1C-38E0-4D52-9FD4-7BA05CE4BB98}" destId="{0FEA287A-3644-450C-8006-3A96C14FBF30}" srcOrd="0" destOrd="1" presId="urn:microsoft.com/office/officeart/2005/8/layout/vList2"/>
    <dgm:cxn modelId="{C96A11F9-1944-42B9-A4DB-E37BD5FD28AF}" type="presOf" srcId="{465E0E78-823A-489C-953F-044E67513D66}" destId="{602C1601-4972-449B-857C-E29AA916740C}" srcOrd="0" destOrd="1" presId="urn:microsoft.com/office/officeart/2005/8/layout/vList2"/>
    <dgm:cxn modelId="{E2710F74-2C67-46F6-812C-60B5AF03EE3A}" type="presParOf" srcId="{3CDA164D-470A-48A2-873B-CE39014A367A}" destId="{E8123A6E-8EDC-4426-B004-51A72C7ADECD}" srcOrd="0" destOrd="0" presId="urn:microsoft.com/office/officeart/2005/8/layout/vList2"/>
    <dgm:cxn modelId="{9B4A17AA-147E-40D8-91D6-718F02B7B9D1}" type="presParOf" srcId="{3CDA164D-470A-48A2-873B-CE39014A367A}" destId="{0FEA287A-3644-450C-8006-3A96C14FBF30}" srcOrd="1" destOrd="0" presId="urn:microsoft.com/office/officeart/2005/8/layout/vList2"/>
    <dgm:cxn modelId="{0B115DBB-67A8-4160-BE7D-EECEF3BDE041}" type="presParOf" srcId="{3CDA164D-470A-48A2-873B-CE39014A367A}" destId="{8845DE3F-006A-40E8-B888-53EFAEB398AF}" srcOrd="2" destOrd="0" presId="urn:microsoft.com/office/officeart/2005/8/layout/vList2"/>
    <dgm:cxn modelId="{A7D43C4C-6884-407E-886B-C6786A78F329}" type="presParOf" srcId="{3CDA164D-470A-48A2-873B-CE39014A367A}" destId="{602C1601-4972-449B-857C-E29AA916740C}" srcOrd="3" destOrd="0" presId="urn:microsoft.com/office/officeart/2005/8/layout/vList2"/>
    <dgm:cxn modelId="{0D56F5B3-DA6C-4DA8-92EF-4B3FE619BBC2}" type="presParOf" srcId="{3CDA164D-470A-48A2-873B-CE39014A367A}" destId="{4FDC334A-FA2F-4F2B-9369-EDA6BA80CC9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23A6E-8EDC-4426-B004-51A72C7ADECD}">
      <dsp:nvSpPr>
        <dsp:cNvPr id="0" name=""/>
        <dsp:cNvSpPr/>
      </dsp:nvSpPr>
      <dsp:spPr>
        <a:xfrm>
          <a:off x="0" y="51890"/>
          <a:ext cx="6479357" cy="7795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Problem Observed</a:t>
          </a:r>
          <a:endParaRPr lang="en-US" sz="2000" kern="1200" dirty="0"/>
        </a:p>
      </dsp:txBody>
      <dsp:txXfrm>
        <a:off x="38053" y="89943"/>
        <a:ext cx="6403251" cy="703406"/>
      </dsp:txXfrm>
    </dsp:sp>
    <dsp:sp modelId="{0FEA287A-3644-450C-8006-3A96C14FBF30}">
      <dsp:nvSpPr>
        <dsp:cNvPr id="0" name=""/>
        <dsp:cNvSpPr/>
      </dsp:nvSpPr>
      <dsp:spPr>
        <a:xfrm>
          <a:off x="0" y="831402"/>
          <a:ext cx="6479357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2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Characters echoed from the demodulator do not match the UART key pressed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Indicates bit or symbol misalignment between transmitter and receiver timing.</a:t>
          </a:r>
        </a:p>
      </dsp:txBody>
      <dsp:txXfrm>
        <a:off x="0" y="831402"/>
        <a:ext cx="6479357" cy="993600"/>
      </dsp:txXfrm>
    </dsp:sp>
    <dsp:sp modelId="{8845DE3F-006A-40E8-B888-53EFAEB398AF}">
      <dsp:nvSpPr>
        <dsp:cNvPr id="0" name=""/>
        <dsp:cNvSpPr/>
      </dsp:nvSpPr>
      <dsp:spPr>
        <a:xfrm>
          <a:off x="0" y="1825002"/>
          <a:ext cx="6479357" cy="779512"/>
        </a:xfrm>
        <a:prstGeom prst="roundRect">
          <a:avLst/>
        </a:prstGeom>
        <a:solidFill>
          <a:schemeClr val="accent5">
            <a:hueOff val="4505397"/>
            <a:satOff val="-11270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Likely causes</a:t>
          </a:r>
          <a:endParaRPr lang="en-US" sz="2000" kern="1200" dirty="0"/>
        </a:p>
      </dsp:txBody>
      <dsp:txXfrm>
        <a:off x="38053" y="1863055"/>
        <a:ext cx="6403251" cy="703406"/>
      </dsp:txXfrm>
    </dsp:sp>
    <dsp:sp modelId="{602C1601-4972-449B-857C-E29AA916740C}">
      <dsp:nvSpPr>
        <dsp:cNvPr id="0" name=""/>
        <dsp:cNvSpPr/>
      </dsp:nvSpPr>
      <dsp:spPr>
        <a:xfrm>
          <a:off x="0" y="2604515"/>
          <a:ext cx="6479357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2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Symbol boundary drift</a:t>
          </a:r>
          <a:r>
            <a:rPr lang="en-US" sz="1600" kern="1200" dirty="0"/>
            <a:t> — demodulator’s 434-clock window may start mid-symbol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Threshold sensitivity</a:t>
          </a:r>
          <a:r>
            <a:rPr lang="en-US" sz="1600" kern="1200" dirty="0"/>
            <a:t> — fixed midpoint (≈ 20 edges) may mis-classify noisy or marginal tones.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Byte framing ambiguity</a:t>
          </a:r>
          <a:r>
            <a:rPr lang="en-US" sz="1600" kern="1200" dirty="0"/>
            <a:t> — demodulator doesn’t yet detect start/stop bits; it simply groups 8 bits sequentially.</a:t>
          </a:r>
        </a:p>
      </dsp:txBody>
      <dsp:txXfrm>
        <a:off x="0" y="2604515"/>
        <a:ext cx="6479357" cy="1490400"/>
      </dsp:txXfrm>
    </dsp:sp>
    <dsp:sp modelId="{4FDC334A-FA2F-4F2B-9369-EDA6BA80CC96}">
      <dsp:nvSpPr>
        <dsp:cNvPr id="0" name=""/>
        <dsp:cNvSpPr/>
      </dsp:nvSpPr>
      <dsp:spPr>
        <a:xfrm>
          <a:off x="0" y="4094915"/>
          <a:ext cx="6479357" cy="779512"/>
        </a:xfrm>
        <a:prstGeom prst="roundRect">
          <a:avLst/>
        </a:prstGeom>
        <a:solidFill>
          <a:schemeClr val="accent5">
            <a:hueOff val="9010794"/>
            <a:satOff val="-22539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Possible Solution: add protocol layer and additional synchronizer to implement start/stop validation.</a:t>
          </a:r>
        </a:p>
      </dsp:txBody>
      <dsp:txXfrm>
        <a:off x="38053" y="4132968"/>
        <a:ext cx="6403251" cy="70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6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2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6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1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77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26" r:id="rId6"/>
    <p:sldLayoutId id="2147483822" r:id="rId7"/>
    <p:sldLayoutId id="2147483823" r:id="rId8"/>
    <p:sldLayoutId id="2147483824" r:id="rId9"/>
    <p:sldLayoutId id="2147483825" r:id="rId10"/>
    <p:sldLayoutId id="214748382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ound waves and bars with gradient red and blue color">
            <a:extLst>
              <a:ext uri="{FF2B5EF4-FFF2-40B4-BE49-F238E27FC236}">
                <a16:creationId xmlns:a16="http://schemas.microsoft.com/office/drawing/2014/main" id="{0514B476-545C-EBC9-098F-A9945F80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21" b="5410"/>
          <a:stretch>
            <a:fillRect/>
          </a:stretch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Frequency Shift Keying (FSK)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700">
                <a:solidFill>
                  <a:srgbClr val="FFFFFF"/>
                </a:solidFill>
              </a:rPr>
              <a:t>Duncan Wood</a:t>
            </a:r>
          </a:p>
          <a:p>
            <a:pPr>
              <a:lnSpc>
                <a:spcPct val="120000"/>
              </a:lnSpc>
            </a:pPr>
            <a:r>
              <a:rPr lang="en-US" sz="700">
                <a:solidFill>
                  <a:srgbClr val="FFFFFF"/>
                </a:solidFill>
              </a:rPr>
              <a:t>ENCE 4110</a:t>
            </a:r>
          </a:p>
          <a:p>
            <a:pPr>
              <a:lnSpc>
                <a:spcPct val="120000"/>
              </a:lnSpc>
            </a:pPr>
            <a:r>
              <a:rPr lang="en-US" sz="700">
                <a:solidFill>
                  <a:srgbClr val="FFFFFF"/>
                </a:solidFill>
              </a:rPr>
              <a:t>11/12/2025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F7A0-4D0C-A4A9-3A16-9E35F8D2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Transmitter / Receiver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2BE34-F24B-CB5F-E269-FC08AB646593}"/>
              </a:ext>
            </a:extLst>
          </p:cNvPr>
          <p:cNvSpPr/>
          <p:nvPr/>
        </p:nvSpPr>
        <p:spPr>
          <a:xfrm>
            <a:off x="476250" y="2529567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45462-125F-8CF9-5F47-AB6F146EC2AC}"/>
              </a:ext>
            </a:extLst>
          </p:cNvPr>
          <p:cNvSpPr/>
          <p:nvPr/>
        </p:nvSpPr>
        <p:spPr>
          <a:xfrm>
            <a:off x="2087334" y="2544080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3E8283-FFBA-FBE3-E404-7F260875A1C5}"/>
              </a:ext>
            </a:extLst>
          </p:cNvPr>
          <p:cNvSpPr/>
          <p:nvPr/>
        </p:nvSpPr>
        <p:spPr>
          <a:xfrm>
            <a:off x="8236402" y="2579003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451E75-77A2-FEE8-26B5-3C27BF6AF4A3}"/>
              </a:ext>
            </a:extLst>
          </p:cNvPr>
          <p:cNvSpPr/>
          <p:nvPr/>
        </p:nvSpPr>
        <p:spPr>
          <a:xfrm>
            <a:off x="9862001" y="2593517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CC1257-59FC-6878-C629-678011E609DD}"/>
              </a:ext>
            </a:extLst>
          </p:cNvPr>
          <p:cNvSpPr txBox="1"/>
          <p:nvPr/>
        </p:nvSpPr>
        <p:spPr>
          <a:xfrm>
            <a:off x="541564" y="2827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PC</a:t>
            </a:r>
          </a:p>
          <a:p>
            <a:r>
              <a:rPr lang="en-US" b="1" dirty="0">
                <a:solidFill>
                  <a:schemeClr val="bg1"/>
                </a:solidFill>
              </a:rPr>
              <a:t>SERIAL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BAD18-DEEE-5999-A19B-8AB7CCDD18BE}"/>
              </a:ext>
            </a:extLst>
          </p:cNvPr>
          <p:cNvSpPr txBox="1"/>
          <p:nvPr/>
        </p:nvSpPr>
        <p:spPr>
          <a:xfrm>
            <a:off x="2239735" y="2834367"/>
            <a:ext cx="943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UART</a:t>
            </a:r>
          </a:p>
          <a:p>
            <a:r>
              <a:rPr lang="en-US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EAE067-0C17-B449-C913-EE0B301A8704}"/>
              </a:ext>
            </a:extLst>
          </p:cNvPr>
          <p:cNvSpPr txBox="1"/>
          <p:nvPr/>
        </p:nvSpPr>
        <p:spPr>
          <a:xfrm>
            <a:off x="8425089" y="283300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UART</a:t>
            </a:r>
          </a:p>
          <a:p>
            <a:r>
              <a:rPr lang="en-US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58A6C-ABE0-DCA7-2533-FE5B5BE0F673}"/>
              </a:ext>
            </a:extLst>
          </p:cNvPr>
          <p:cNvSpPr txBox="1"/>
          <p:nvPr/>
        </p:nvSpPr>
        <p:spPr>
          <a:xfrm>
            <a:off x="9985375" y="28692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PC</a:t>
            </a:r>
          </a:p>
          <a:p>
            <a:r>
              <a:rPr lang="en-US" b="1" dirty="0">
                <a:solidFill>
                  <a:schemeClr val="bg1"/>
                </a:solidFill>
              </a:rPr>
              <a:t>SERIAL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DC2869B-1906-8CC0-01EF-33276275D556}"/>
              </a:ext>
            </a:extLst>
          </p:cNvPr>
          <p:cNvSpPr/>
          <p:nvPr/>
        </p:nvSpPr>
        <p:spPr>
          <a:xfrm>
            <a:off x="1797050" y="3015796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8CABD71-C2BB-26BC-AB87-19919EB94944}"/>
              </a:ext>
            </a:extLst>
          </p:cNvPr>
          <p:cNvSpPr/>
          <p:nvPr/>
        </p:nvSpPr>
        <p:spPr>
          <a:xfrm>
            <a:off x="9564460" y="3014435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1E3418A-65AC-69EB-5DC8-C5598AB66F16}"/>
              </a:ext>
            </a:extLst>
          </p:cNvPr>
          <p:cNvSpPr/>
          <p:nvPr/>
        </p:nvSpPr>
        <p:spPr>
          <a:xfrm>
            <a:off x="3381601" y="2993343"/>
            <a:ext cx="1256166" cy="3220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844690-6FDF-362A-5A29-A8EC5D8A7DBE}"/>
              </a:ext>
            </a:extLst>
          </p:cNvPr>
          <p:cNvSpPr/>
          <p:nvPr/>
        </p:nvSpPr>
        <p:spPr>
          <a:xfrm>
            <a:off x="4778375" y="2222500"/>
            <a:ext cx="2000250" cy="18732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FSK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D1DF2E00-955D-F8AB-ED36-9D3F707FC2D5}"/>
              </a:ext>
            </a:extLst>
          </p:cNvPr>
          <p:cNvSpPr/>
          <p:nvPr/>
        </p:nvSpPr>
        <p:spPr>
          <a:xfrm>
            <a:off x="6921725" y="2969531"/>
            <a:ext cx="1256166" cy="3220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B95303-2A34-DDA0-42E0-40AA091FB37D}"/>
              </a:ext>
            </a:extLst>
          </p:cNvPr>
          <p:cNvSpPr txBox="1"/>
          <p:nvPr/>
        </p:nvSpPr>
        <p:spPr>
          <a:xfrm>
            <a:off x="476249" y="4587875"/>
            <a:ext cx="4016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Receive and transmit the input and output message of the FSK logic.</a:t>
            </a:r>
          </a:p>
        </p:txBody>
      </p:sp>
    </p:spTree>
    <p:extLst>
      <p:ext uri="{BB962C8B-B14F-4D97-AF65-F5344CB8AC3E}">
        <p14:creationId xmlns:p14="http://schemas.microsoft.com/office/powerpoint/2010/main" val="100024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B1E5A-2D00-4248-56B3-C4A5BA95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70" y="1171145"/>
            <a:ext cx="10168106" cy="95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/>
              <a:t>Testing and Verification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914400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9E85546-E5A9-B08A-C7E5-CE755719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35" y="2996095"/>
            <a:ext cx="5720884" cy="3190428"/>
          </a:xfrm>
          <a:prstGeom prst="rect">
            <a:avLst/>
          </a:prstGeom>
        </p:spPr>
      </p:pic>
      <p:pic>
        <p:nvPicPr>
          <p:cNvPr id="5" name="Untitled video - Made with Clipchamp (5)">
            <a:hlinkClick r:id="" action="ppaction://media"/>
            <a:extLst>
              <a:ext uri="{FF2B5EF4-FFF2-40B4-BE49-F238E27FC236}">
                <a16:creationId xmlns:a16="http://schemas.microsoft.com/office/drawing/2014/main" id="{B00F38AA-5D49-6EA7-33FD-49A2A23A7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3918" y="3010124"/>
            <a:ext cx="5711239" cy="31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 with wires and a digital display&#10;&#10;AI-generated content may be incorrect.">
            <a:extLst>
              <a:ext uri="{FF2B5EF4-FFF2-40B4-BE49-F238E27FC236}">
                <a16:creationId xmlns:a16="http://schemas.microsoft.com/office/drawing/2014/main" id="{A243F4DA-B447-BD5C-6268-FEEAC81B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52" y="1147822"/>
            <a:ext cx="5585339" cy="45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D000EC-0B04-001B-393D-19B7B846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1712685"/>
            <a:ext cx="10210800" cy="43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CE5D1-8B7C-63FB-4316-F0019FEA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677920" cy="3919267"/>
          </a:xfrm>
        </p:spPr>
        <p:txBody>
          <a:bodyPr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11BF643-E162-5C02-64B2-CE3AFC84D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917585"/>
              </p:ext>
            </p:extLst>
          </p:nvPr>
        </p:nvGraphicFramePr>
        <p:xfrm>
          <a:off x="5051651" y="1371600"/>
          <a:ext cx="6479357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91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3B86E-6684-C148-BDB5-769524B0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 dirty="0"/>
              <a:t>Conclusions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D482-5B54-4FAB-DF24-A3AB87E2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Built a complete digital FSK modem on FPGA.</a:t>
            </a:r>
          </a:p>
          <a:p>
            <a:r>
              <a:rPr lang="en-US" dirty="0">
                <a:ea typeface="+mn-lt"/>
                <a:cs typeface="+mn-lt"/>
              </a:rPr>
              <a:t>.Demonstrated real-time chain: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UART RX → FSK TX FSM → Modulator → Demodulator → UART TX</a:t>
            </a: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Key </a:t>
            </a:r>
            <a:r>
              <a:rPr lang="en-US" b="1">
                <a:ea typeface="+mn-lt"/>
                <a:cs typeface="+mn-lt"/>
              </a:rPr>
              <a:t>Insights</a:t>
            </a: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Timing precision is key for symbol alignment</a:t>
            </a:r>
          </a:p>
          <a:p>
            <a:r>
              <a:rPr lang="en-US" dirty="0">
                <a:ea typeface="+mn-lt"/>
                <a:cs typeface="+mn-lt"/>
              </a:rPr>
              <a:t>Simple edge count demodulation works conceptually but lacks robustness.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264795" lvl="1" indent="0">
              <a:buNone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C3BB24C0-C924-A9CF-100D-FCE4FDCD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52" r="18349" b="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FFB6-EDA7-5BE4-D37B-72DAEEFE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9248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26E1-F8B0-6882-65B4-E8AFEBD7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61758"/>
            <a:ext cx="10890928" cy="4037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Problem:</a:t>
            </a:r>
            <a:r>
              <a:rPr lang="en-US" dirty="0"/>
              <a:t> Convert UART data into modulated FSK signal and send it back to the PC demodulated</a:t>
            </a:r>
          </a:p>
        </p:txBody>
      </p:sp>
      <p:pic>
        <p:nvPicPr>
          <p:cNvPr id="4" name="Graphic 3" descr="An open laptop">
            <a:extLst>
              <a:ext uri="{FF2B5EF4-FFF2-40B4-BE49-F238E27FC236}">
                <a16:creationId xmlns:a16="http://schemas.microsoft.com/office/drawing/2014/main" id="{94EDADC1-6F23-356A-10F7-12BEB5081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369" y="3862161"/>
            <a:ext cx="2336346" cy="14414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E6F47D-B8F3-E9CD-3290-1CC00FB0B26F}"/>
              </a:ext>
            </a:extLst>
          </p:cNvPr>
          <p:cNvCxnSpPr>
            <a:cxnSpLocks/>
          </p:cNvCxnSpPr>
          <p:nvPr/>
        </p:nvCxnSpPr>
        <p:spPr>
          <a:xfrm flipV="1">
            <a:off x="5058228" y="3490683"/>
            <a:ext cx="1016000" cy="72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with a red line&#10;&#10;AI-generated content may be incorrect.">
            <a:extLst>
              <a:ext uri="{FF2B5EF4-FFF2-40B4-BE49-F238E27FC236}">
                <a16:creationId xmlns:a16="http://schemas.microsoft.com/office/drawing/2014/main" id="{4B01054E-7A71-6540-BB3B-845C0ED3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40" y="3737881"/>
            <a:ext cx="2183493" cy="1312637"/>
          </a:xfrm>
          <a:prstGeom prst="rect">
            <a:avLst/>
          </a:prstGeom>
        </p:spPr>
      </p:pic>
      <p:pic>
        <p:nvPicPr>
          <p:cNvPr id="10" name="Picture 9" descr="A blue and gold electronic device&#10;&#10;AI-generated content may be incorrect.">
            <a:extLst>
              <a:ext uri="{FF2B5EF4-FFF2-40B4-BE49-F238E27FC236}">
                <a16:creationId xmlns:a16="http://schemas.microsoft.com/office/drawing/2014/main" id="{2C1E9F66-DFF4-E70F-3956-46A0BDDF4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524" y="2804431"/>
            <a:ext cx="1367066" cy="12491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360A47-A61D-AF43-FB05-D19D8A68DF44}"/>
              </a:ext>
            </a:extLst>
          </p:cNvPr>
          <p:cNvSpPr/>
          <p:nvPr/>
        </p:nvSpPr>
        <p:spPr>
          <a:xfrm>
            <a:off x="6096000" y="2953657"/>
            <a:ext cx="1465942" cy="957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0F464-AC31-B50B-A4B0-AD88957B9A0E}"/>
              </a:ext>
            </a:extLst>
          </p:cNvPr>
          <p:cNvSpPr txBox="1"/>
          <p:nvPr/>
        </p:nvSpPr>
        <p:spPr>
          <a:xfrm>
            <a:off x="6103257" y="3243942"/>
            <a:ext cx="166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MODULATOR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7F583D-67BC-A623-5717-01279BF020BA}"/>
              </a:ext>
            </a:extLst>
          </p:cNvPr>
          <p:cNvSpPr/>
          <p:nvPr/>
        </p:nvSpPr>
        <p:spPr>
          <a:xfrm>
            <a:off x="5987142" y="5428342"/>
            <a:ext cx="1770742" cy="9579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A7682E-68F2-FE48-ACA8-1420B214035B}"/>
              </a:ext>
            </a:extLst>
          </p:cNvPr>
          <p:cNvSpPr txBox="1"/>
          <p:nvPr/>
        </p:nvSpPr>
        <p:spPr>
          <a:xfrm>
            <a:off x="6001656" y="5725884"/>
            <a:ext cx="2068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DEMODULATOR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148B1F-DB98-BF97-ED47-959624557BB2}"/>
              </a:ext>
            </a:extLst>
          </p:cNvPr>
          <p:cNvCxnSpPr>
            <a:cxnSpLocks/>
          </p:cNvCxnSpPr>
          <p:nvPr/>
        </p:nvCxnSpPr>
        <p:spPr>
          <a:xfrm flipH="1" flipV="1">
            <a:off x="4281714" y="4034968"/>
            <a:ext cx="1" cy="19521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9783B9-5BC9-28C8-F203-602D6FDFBEC5}"/>
              </a:ext>
            </a:extLst>
          </p:cNvPr>
          <p:cNvCxnSpPr/>
          <p:nvPr/>
        </p:nvCxnSpPr>
        <p:spPr>
          <a:xfrm flipH="1">
            <a:off x="2510971" y="3795485"/>
            <a:ext cx="1320799" cy="84182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328C7C-1F91-4B8F-16AF-014AA9ECBACA}"/>
              </a:ext>
            </a:extLst>
          </p:cNvPr>
          <p:cNvCxnSpPr/>
          <p:nvPr/>
        </p:nvCxnSpPr>
        <p:spPr>
          <a:xfrm>
            <a:off x="7743369" y="3432628"/>
            <a:ext cx="1081315" cy="77651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0A113E-6478-66FF-95B3-8D5D4E514980}"/>
              </a:ext>
            </a:extLst>
          </p:cNvPr>
          <p:cNvCxnSpPr/>
          <p:nvPr/>
        </p:nvCxnSpPr>
        <p:spPr>
          <a:xfrm flipH="1">
            <a:off x="7772399" y="5987142"/>
            <a:ext cx="2264228" cy="72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9D16B0-880C-DC2B-93B3-60FD0E2D3963}"/>
              </a:ext>
            </a:extLst>
          </p:cNvPr>
          <p:cNvCxnSpPr/>
          <p:nvPr/>
        </p:nvCxnSpPr>
        <p:spPr>
          <a:xfrm>
            <a:off x="10022114" y="4992915"/>
            <a:ext cx="0" cy="9942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509CD4-CA21-51AF-FF8D-D1D355592212}"/>
              </a:ext>
            </a:extLst>
          </p:cNvPr>
          <p:cNvCxnSpPr>
            <a:cxnSpLocks/>
          </p:cNvCxnSpPr>
          <p:nvPr/>
        </p:nvCxnSpPr>
        <p:spPr>
          <a:xfrm>
            <a:off x="4259944" y="5958112"/>
            <a:ext cx="1705427" cy="2177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47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F68E-2300-0FC3-00D9-7595CC94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Frequency Shift Keying?</a:t>
            </a:r>
          </a:p>
        </p:txBody>
      </p:sp>
      <p:pic>
        <p:nvPicPr>
          <p:cNvPr id="4" name="Picture 3" descr="A diagram of a signal&#10;&#10;AI-generated content may be incorrect.">
            <a:extLst>
              <a:ext uri="{FF2B5EF4-FFF2-40B4-BE49-F238E27FC236}">
                <a16:creationId xmlns:a16="http://schemas.microsoft.com/office/drawing/2014/main" id="{D2BDAEF4-AC58-6AA5-7D11-40029748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06" y="2411393"/>
            <a:ext cx="3260388" cy="3887164"/>
          </a:xfrm>
          <a:prstGeom prst="rect">
            <a:avLst/>
          </a:prstGeom>
        </p:spPr>
      </p:pic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041FB5A9-D9D4-0DB1-EB28-C63C4D3C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130" y="3445283"/>
            <a:ext cx="3629147" cy="1817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FDBB0-08BA-7511-6FDA-4FD05DA5E8F6}"/>
              </a:ext>
            </a:extLst>
          </p:cNvPr>
          <p:cNvSpPr txBox="1"/>
          <p:nvPr/>
        </p:nvSpPr>
        <p:spPr>
          <a:xfrm>
            <a:off x="448289" y="2660431"/>
            <a:ext cx="364602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FSK is a digital modulation technique widely used in modern technology.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Bluetooth, digital radios, remotes.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 digital counterpart of Frequency Modulation (FM)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8771-2D56-283F-84CA-B483CAD7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system... 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C6FD787-7688-97BF-4DFC-9D28FEA5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" t="39332" r="16930" b="35505"/>
          <a:stretch>
            <a:fillRect/>
          </a:stretch>
        </p:blipFill>
        <p:spPr>
          <a:xfrm>
            <a:off x="624115" y="2467428"/>
            <a:ext cx="10908857" cy="21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BFCB-D5B0-ACC6-C94B-205258AA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F8EAF-C800-EDE8-07CE-F444A1EBFE94}"/>
              </a:ext>
            </a:extLst>
          </p:cNvPr>
          <p:cNvSpPr/>
          <p:nvPr/>
        </p:nvSpPr>
        <p:spPr>
          <a:xfrm>
            <a:off x="508000" y="2481942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B04A4-C7BC-66C0-EAD7-4D87173F6015}"/>
              </a:ext>
            </a:extLst>
          </p:cNvPr>
          <p:cNvSpPr/>
          <p:nvPr/>
        </p:nvSpPr>
        <p:spPr>
          <a:xfrm>
            <a:off x="2119084" y="2496455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8BCA3-9094-289B-F1BB-AC74342BB1D8}"/>
              </a:ext>
            </a:extLst>
          </p:cNvPr>
          <p:cNvSpPr/>
          <p:nvPr/>
        </p:nvSpPr>
        <p:spPr>
          <a:xfrm>
            <a:off x="3759199" y="2525484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ABA45-E2F8-7B48-675E-2228C181FCB3}"/>
              </a:ext>
            </a:extLst>
          </p:cNvPr>
          <p:cNvSpPr/>
          <p:nvPr/>
        </p:nvSpPr>
        <p:spPr>
          <a:xfrm>
            <a:off x="5399313" y="2525483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86B3D-2968-F4C9-BDC0-8FCCB224AF00}"/>
              </a:ext>
            </a:extLst>
          </p:cNvPr>
          <p:cNvSpPr/>
          <p:nvPr/>
        </p:nvSpPr>
        <p:spPr>
          <a:xfrm>
            <a:off x="7024912" y="2525482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131E8-B4E2-5C91-8A26-D6A1EF2E6571}"/>
              </a:ext>
            </a:extLst>
          </p:cNvPr>
          <p:cNvSpPr/>
          <p:nvPr/>
        </p:nvSpPr>
        <p:spPr>
          <a:xfrm>
            <a:off x="8665027" y="2547253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AFC3D-C404-36B4-6261-9B447391F400}"/>
              </a:ext>
            </a:extLst>
          </p:cNvPr>
          <p:cNvSpPr/>
          <p:nvPr/>
        </p:nvSpPr>
        <p:spPr>
          <a:xfrm>
            <a:off x="10290626" y="2561767"/>
            <a:ext cx="1248228" cy="1204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F21D1-C16C-36C3-7922-D0CF1DF033A2}"/>
              </a:ext>
            </a:extLst>
          </p:cNvPr>
          <p:cNvSpPr txBox="1"/>
          <p:nvPr/>
        </p:nvSpPr>
        <p:spPr>
          <a:xfrm>
            <a:off x="573314" y="277948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PC</a:t>
            </a:r>
          </a:p>
          <a:p>
            <a:r>
              <a:rPr lang="en-US" b="1" dirty="0">
                <a:solidFill>
                  <a:schemeClr val="bg1"/>
                </a:solidFill>
              </a:rPr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464CD-66ED-E5EC-1E41-56B33A975289}"/>
              </a:ext>
            </a:extLst>
          </p:cNvPr>
          <p:cNvSpPr txBox="1"/>
          <p:nvPr/>
        </p:nvSpPr>
        <p:spPr>
          <a:xfrm>
            <a:off x="2271485" y="2786742"/>
            <a:ext cx="943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UART</a:t>
            </a:r>
          </a:p>
          <a:p>
            <a:r>
              <a:rPr lang="en-US" b="1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C0CD3-2539-F265-BBBA-035490675222}"/>
              </a:ext>
            </a:extLst>
          </p:cNvPr>
          <p:cNvSpPr txBox="1"/>
          <p:nvPr/>
        </p:nvSpPr>
        <p:spPr>
          <a:xfrm>
            <a:off x="3918857" y="2801257"/>
            <a:ext cx="928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FSK</a:t>
            </a:r>
          </a:p>
          <a:p>
            <a:r>
              <a:rPr lang="en-US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6878C-1703-B3F3-2320-FE410ECD7488}"/>
              </a:ext>
            </a:extLst>
          </p:cNvPr>
          <p:cNvSpPr txBox="1"/>
          <p:nvPr/>
        </p:nvSpPr>
        <p:spPr>
          <a:xfrm>
            <a:off x="5587999" y="2808513"/>
            <a:ext cx="870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FSK MOD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65CA6-417B-2AD8-ED3C-93F6FB08C7DE}"/>
              </a:ext>
            </a:extLst>
          </p:cNvPr>
          <p:cNvSpPr txBox="1"/>
          <p:nvPr/>
        </p:nvSpPr>
        <p:spPr>
          <a:xfrm>
            <a:off x="7162800" y="2808514"/>
            <a:ext cx="9724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FSK</a:t>
            </a:r>
          </a:p>
          <a:p>
            <a:r>
              <a:rPr lang="en-US" b="1" dirty="0">
                <a:solidFill>
                  <a:schemeClr val="bg1"/>
                </a:solidFill>
              </a:rPr>
              <a:t>DEMOD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69566-0F4B-1F95-768F-2609253E7ACB}"/>
              </a:ext>
            </a:extLst>
          </p:cNvPr>
          <p:cNvSpPr txBox="1"/>
          <p:nvPr/>
        </p:nvSpPr>
        <p:spPr>
          <a:xfrm>
            <a:off x="8853714" y="280125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UART</a:t>
            </a:r>
          </a:p>
          <a:p>
            <a:r>
              <a:rPr lang="en-US" b="1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3D296-7663-CE61-5D64-80FF6110E5CE}"/>
              </a:ext>
            </a:extLst>
          </p:cNvPr>
          <p:cNvSpPr txBox="1"/>
          <p:nvPr/>
        </p:nvSpPr>
        <p:spPr>
          <a:xfrm>
            <a:off x="10414000" y="28375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PC</a:t>
            </a:r>
          </a:p>
          <a:p>
            <a:r>
              <a:rPr lang="en-US" b="1" dirty="0">
                <a:solidFill>
                  <a:schemeClr val="bg1"/>
                </a:solidFill>
              </a:rPr>
              <a:t>SERIAL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C78AFE-1E1D-E831-89C9-8A044385052F}"/>
              </a:ext>
            </a:extLst>
          </p:cNvPr>
          <p:cNvSpPr/>
          <p:nvPr/>
        </p:nvSpPr>
        <p:spPr>
          <a:xfrm>
            <a:off x="1828800" y="2968171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F1C5694-AF60-7B65-F230-CA45E6F93F60}"/>
              </a:ext>
            </a:extLst>
          </p:cNvPr>
          <p:cNvSpPr/>
          <p:nvPr/>
        </p:nvSpPr>
        <p:spPr>
          <a:xfrm>
            <a:off x="9993085" y="2982685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795AEC3-164A-69AB-598F-603FF8C782EA}"/>
              </a:ext>
            </a:extLst>
          </p:cNvPr>
          <p:cNvSpPr/>
          <p:nvPr/>
        </p:nvSpPr>
        <p:spPr>
          <a:xfrm>
            <a:off x="3468913" y="2953655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B9835B8-115A-1760-E976-8CFBAF5CA70A}"/>
              </a:ext>
            </a:extLst>
          </p:cNvPr>
          <p:cNvSpPr/>
          <p:nvPr/>
        </p:nvSpPr>
        <p:spPr>
          <a:xfrm>
            <a:off x="5109027" y="2939141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21248AE-18C5-BA1D-FFC9-17F0D357F681}"/>
              </a:ext>
            </a:extLst>
          </p:cNvPr>
          <p:cNvSpPr/>
          <p:nvPr/>
        </p:nvSpPr>
        <p:spPr>
          <a:xfrm>
            <a:off x="6741885" y="2939141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3ECFD89-1CD4-4B20-93E9-326CFAD0D709}"/>
              </a:ext>
            </a:extLst>
          </p:cNvPr>
          <p:cNvSpPr/>
          <p:nvPr/>
        </p:nvSpPr>
        <p:spPr>
          <a:xfrm>
            <a:off x="8374742" y="2939141"/>
            <a:ext cx="232229" cy="2902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F9FA67-3FA8-206D-2D22-4708B2D9B787}"/>
              </a:ext>
            </a:extLst>
          </p:cNvPr>
          <p:cNvCxnSpPr/>
          <p:nvPr/>
        </p:nvCxnSpPr>
        <p:spPr>
          <a:xfrm flipH="1">
            <a:off x="6814456" y="3272971"/>
            <a:ext cx="7257" cy="1567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9D4B62-81C5-42F4-B357-D09E0081CC64}"/>
              </a:ext>
            </a:extLst>
          </p:cNvPr>
          <p:cNvCxnSpPr>
            <a:cxnSpLocks/>
          </p:cNvCxnSpPr>
          <p:nvPr/>
        </p:nvCxnSpPr>
        <p:spPr>
          <a:xfrm flipH="1">
            <a:off x="3541484" y="3272970"/>
            <a:ext cx="7257" cy="15675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FE1D7B-7203-4578-58BD-6248991A68DF}"/>
              </a:ext>
            </a:extLst>
          </p:cNvPr>
          <p:cNvSpPr/>
          <p:nvPr/>
        </p:nvSpPr>
        <p:spPr>
          <a:xfrm>
            <a:off x="3047999" y="4978399"/>
            <a:ext cx="986971" cy="769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20C9B8-07C8-3543-FE0D-E5E7E8B0BC51}"/>
              </a:ext>
            </a:extLst>
          </p:cNvPr>
          <p:cNvSpPr/>
          <p:nvPr/>
        </p:nvSpPr>
        <p:spPr>
          <a:xfrm>
            <a:off x="6400798" y="4978398"/>
            <a:ext cx="986971" cy="769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5945E-5C7E-3B55-6D97-56E8119B17C1}"/>
              </a:ext>
            </a:extLst>
          </p:cNvPr>
          <p:cNvSpPr txBox="1"/>
          <p:nvPr/>
        </p:nvSpPr>
        <p:spPr>
          <a:xfrm>
            <a:off x="3077029" y="5174342"/>
            <a:ext cx="841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7-SEG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6C75AA-0484-91DE-D8B8-0D5B93D1F466}"/>
              </a:ext>
            </a:extLst>
          </p:cNvPr>
          <p:cNvSpPr txBox="1"/>
          <p:nvPr/>
        </p:nvSpPr>
        <p:spPr>
          <a:xfrm>
            <a:off x="6458858" y="5174342"/>
            <a:ext cx="1023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84613C-7552-3FA2-016C-62222CFF3BB9}"/>
              </a:ext>
            </a:extLst>
          </p:cNvPr>
          <p:cNvSpPr txBox="1"/>
          <p:nvPr/>
        </p:nvSpPr>
        <p:spPr>
          <a:xfrm>
            <a:off x="3149600" y="5747657"/>
            <a:ext cx="943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HEX[0]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25256-865A-7A31-1E5C-80ECCE4791D2}"/>
              </a:ext>
            </a:extLst>
          </p:cNvPr>
          <p:cNvSpPr txBox="1"/>
          <p:nvPr/>
        </p:nvSpPr>
        <p:spPr>
          <a:xfrm>
            <a:off x="6422571" y="5747655"/>
            <a:ext cx="12046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GPIO[0]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C2FF55-90AE-6C54-D562-E5A2492ED44C}"/>
              </a:ext>
            </a:extLst>
          </p:cNvPr>
          <p:cNvSpPr txBox="1"/>
          <p:nvPr/>
        </p:nvSpPr>
        <p:spPr>
          <a:xfrm>
            <a:off x="10588171" y="3868056"/>
            <a:ext cx="14804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BYTE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46F003-B3A2-232A-49AA-1BE7771F6068}"/>
              </a:ext>
            </a:extLst>
          </p:cNvPr>
          <p:cNvSpPr txBox="1"/>
          <p:nvPr/>
        </p:nvSpPr>
        <p:spPr>
          <a:xfrm>
            <a:off x="2119085" y="3868058"/>
            <a:ext cx="1669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ASCII CHAR</a:t>
            </a:r>
          </a:p>
        </p:txBody>
      </p:sp>
    </p:spTree>
    <p:extLst>
      <p:ext uri="{BB962C8B-B14F-4D97-AF65-F5344CB8AC3E}">
        <p14:creationId xmlns:p14="http://schemas.microsoft.com/office/powerpoint/2010/main" val="34169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0F88-31D1-9503-0063-70CD1DAC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FSK Transmit 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F8E8-AE55-0473-F122-3F0D3FCA9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448071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Serializes byte into 10-bit frame (start, data, stop)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Holds each bit for defined number of clock cycles; the symbol period.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Synchronizes the UART data with the FSK modulator.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F17676-B722-AECD-A4E9-656287EDB296}"/>
              </a:ext>
            </a:extLst>
          </p:cNvPr>
          <p:cNvSpPr/>
          <p:nvPr/>
        </p:nvSpPr>
        <p:spPr>
          <a:xfrm>
            <a:off x="7039428" y="4557484"/>
            <a:ext cx="1103085" cy="108131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700A22-BE1D-E847-93AD-B7A86103174F}"/>
              </a:ext>
            </a:extLst>
          </p:cNvPr>
          <p:cNvSpPr/>
          <p:nvPr/>
        </p:nvSpPr>
        <p:spPr>
          <a:xfrm>
            <a:off x="8592456" y="1930397"/>
            <a:ext cx="1103085" cy="108131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9A29CF-7F91-95B1-B2A7-9FEA804A0792}"/>
              </a:ext>
            </a:extLst>
          </p:cNvPr>
          <p:cNvSpPr/>
          <p:nvPr/>
        </p:nvSpPr>
        <p:spPr>
          <a:xfrm>
            <a:off x="10268856" y="4557483"/>
            <a:ext cx="1103085" cy="108131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B12861A-C28F-2B6A-DEB5-6FB0C500F656}"/>
              </a:ext>
            </a:extLst>
          </p:cNvPr>
          <p:cNvSpPr/>
          <p:nvPr/>
        </p:nvSpPr>
        <p:spPr>
          <a:xfrm rot="12720000">
            <a:off x="7411348" y="2211656"/>
            <a:ext cx="602343" cy="2365827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B341B93-5B6D-6F3F-47AE-19EE3D03D8DA}"/>
              </a:ext>
            </a:extLst>
          </p:cNvPr>
          <p:cNvSpPr/>
          <p:nvPr/>
        </p:nvSpPr>
        <p:spPr>
          <a:xfrm rot="-1740000">
            <a:off x="10394032" y="2247941"/>
            <a:ext cx="602343" cy="2365827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FA06BF1C-00E5-2760-8F4E-56E75E6A7544}"/>
              </a:ext>
            </a:extLst>
          </p:cNvPr>
          <p:cNvSpPr/>
          <p:nvPr/>
        </p:nvSpPr>
        <p:spPr>
          <a:xfrm rot="5580000">
            <a:off x="8841004" y="4816969"/>
            <a:ext cx="602343" cy="2365827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A730A-ACE9-025E-8C98-07085FEFB189}"/>
              </a:ext>
            </a:extLst>
          </p:cNvPr>
          <p:cNvSpPr txBox="1"/>
          <p:nvPr/>
        </p:nvSpPr>
        <p:spPr>
          <a:xfrm>
            <a:off x="7257142" y="4913085"/>
            <a:ext cx="674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IDLE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C0465-7A60-AA4A-3D0A-8C297CF4BDD5}"/>
              </a:ext>
            </a:extLst>
          </p:cNvPr>
          <p:cNvSpPr txBox="1"/>
          <p:nvPr/>
        </p:nvSpPr>
        <p:spPr>
          <a:xfrm>
            <a:off x="8730343" y="2286000"/>
            <a:ext cx="827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LOAD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FDE2F-56C5-944C-B372-657501FBD1EB}"/>
              </a:ext>
            </a:extLst>
          </p:cNvPr>
          <p:cNvSpPr txBox="1"/>
          <p:nvPr/>
        </p:nvSpPr>
        <p:spPr>
          <a:xfrm>
            <a:off x="10428515" y="4913084"/>
            <a:ext cx="783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SEND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176ED-75A4-7BAB-2CB5-A49796865FBA}"/>
              </a:ext>
            </a:extLst>
          </p:cNvPr>
          <p:cNvSpPr txBox="1"/>
          <p:nvPr/>
        </p:nvSpPr>
        <p:spPr>
          <a:xfrm>
            <a:off x="6379028" y="2823028"/>
            <a:ext cx="1320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Data ready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AC005-78EB-9100-1788-C47CB7C2137A}"/>
              </a:ext>
            </a:extLst>
          </p:cNvPr>
          <p:cNvSpPr txBox="1"/>
          <p:nvPr/>
        </p:nvSpPr>
        <p:spPr>
          <a:xfrm>
            <a:off x="10820399" y="2823028"/>
            <a:ext cx="1335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recorded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F1D3F-0050-4229-5804-A70D967EE971}"/>
              </a:ext>
            </a:extLst>
          </p:cNvPr>
          <p:cNvSpPr txBox="1"/>
          <p:nvPr/>
        </p:nvSpPr>
        <p:spPr>
          <a:xfrm>
            <a:off x="8483600" y="5551714"/>
            <a:ext cx="15385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Sent to modulator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CC74-8863-F014-8B2A-15B44C71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US" dirty="0"/>
              <a:t>Symbol Timing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9119-8A68-DFD8-D2A1-F5FBE143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UART Baud: 115200</a:t>
            </a:r>
          </a:p>
          <a:p>
            <a:r>
              <a:rPr lang="en-US" dirty="0"/>
              <a:t>FPGA Clock: 50 MHz</a:t>
            </a:r>
          </a:p>
          <a:p>
            <a:r>
              <a:rPr lang="en-US" dirty="0">
                <a:ea typeface="+mn-lt"/>
                <a:cs typeface="+mn-lt"/>
              </a:rPr>
              <a:t>Clocks per symbol = 50e6 / 115200 ≈ 434 </a:t>
            </a:r>
          </a:p>
          <a:p>
            <a:r>
              <a:rPr lang="en-US" dirty="0">
                <a:ea typeface="+mn-lt"/>
                <a:cs typeface="+mn-lt"/>
              </a:rPr>
              <a:t>One bit = 434 clock cycles → one full tone interval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DD928F-142C-C78E-1755-D38825AD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54" y="0"/>
            <a:ext cx="6119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7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7D8C-CD35-6801-ED67-8A5180A0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FSK Modulator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8BB01-9EAD-F787-1276-C53B9F3F0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193444"/>
            <a:ext cx="5655461" cy="3931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Simple toggle-counter structure: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Counter resets when reaching N₀/N₁</a:t>
            </a:r>
          </a:p>
          <a:p>
            <a:pPr marL="493395" lvl="1">
              <a:buFont typeface="Courier New,monospace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Output bit flips on reset → square wave</a:t>
            </a:r>
          </a:p>
          <a:p>
            <a:r>
              <a:rPr lang="en-US" dirty="0">
                <a:ea typeface="+mn-lt"/>
                <a:cs typeface="+mn-lt"/>
              </a:rPr>
              <a:t>Frequency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f=1/(2xN)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If bit==1 use </a:t>
            </a:r>
            <a:r>
              <a:rPr lang="en-US" dirty="0">
                <a:latin typeface="Consolas"/>
                <a:ea typeface="+mn-lt"/>
                <a:cs typeface="+mn-lt"/>
              </a:rPr>
              <a:t>N1</a:t>
            </a:r>
            <a:r>
              <a:rPr lang="en-US" dirty="0">
                <a:ea typeface="+mn-lt"/>
                <a:cs typeface="+mn-lt"/>
              </a:rPr>
              <a:t> (shorter interval → higher frequency).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If bit==0 use  </a:t>
            </a:r>
            <a:r>
              <a:rPr lang="en-US" dirty="0">
                <a:latin typeface="Consolas"/>
                <a:ea typeface="+mn-lt"/>
                <a:cs typeface="+mn-lt"/>
              </a:rPr>
              <a:t>N0</a:t>
            </a:r>
            <a:r>
              <a:rPr lang="en-US" dirty="0">
                <a:ea typeface="+mn-lt"/>
                <a:cs typeface="+mn-lt"/>
              </a:rPr>
              <a:t> (longer interval → lower frequency).</a:t>
            </a:r>
          </a:p>
          <a:p>
            <a:pPr marL="264795" lvl="1" indent="0">
              <a:buNone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B3776-F5AC-24A7-8663-806AFE66EA00}"/>
              </a:ext>
            </a:extLst>
          </p:cNvPr>
          <p:cNvSpPr/>
          <p:nvPr/>
        </p:nvSpPr>
        <p:spPr>
          <a:xfrm>
            <a:off x="9819220" y="1902189"/>
            <a:ext cx="943428" cy="899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845151-5915-1B59-C981-0F6FEB5D80D1}"/>
              </a:ext>
            </a:extLst>
          </p:cNvPr>
          <p:cNvSpPr/>
          <p:nvPr/>
        </p:nvSpPr>
        <p:spPr>
          <a:xfrm>
            <a:off x="6974421" y="1829617"/>
            <a:ext cx="1016000" cy="972457"/>
          </a:xfrm>
          <a:prstGeom prst="ellipse">
            <a:avLst/>
          </a:prstGeom>
          <a:solidFill>
            <a:srgbClr val="FFFF0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F96DA-4784-9F09-7E64-77AB45557426}"/>
              </a:ext>
            </a:extLst>
          </p:cNvPr>
          <p:cNvSpPr txBox="1"/>
          <p:nvPr/>
        </p:nvSpPr>
        <p:spPr>
          <a:xfrm>
            <a:off x="7148593" y="2127160"/>
            <a:ext cx="667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FSM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FE767-7944-0575-7FEF-4926C5423D33}"/>
              </a:ext>
            </a:extLst>
          </p:cNvPr>
          <p:cNvCxnSpPr/>
          <p:nvPr/>
        </p:nvCxnSpPr>
        <p:spPr>
          <a:xfrm>
            <a:off x="8106535" y="2294074"/>
            <a:ext cx="1611085" cy="36287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528EAC-3E13-578B-2607-04E5D0746D0C}"/>
              </a:ext>
            </a:extLst>
          </p:cNvPr>
          <p:cNvCxnSpPr/>
          <p:nvPr/>
        </p:nvCxnSpPr>
        <p:spPr>
          <a:xfrm>
            <a:off x="8498420" y="1611903"/>
            <a:ext cx="0" cy="137885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B377D-FBEC-0FEA-6D43-9F7698D1731B}"/>
              </a:ext>
            </a:extLst>
          </p:cNvPr>
          <p:cNvSpPr txBox="1"/>
          <p:nvPr/>
        </p:nvSpPr>
        <p:spPr>
          <a:xfrm>
            <a:off x="8570992" y="2011047"/>
            <a:ext cx="11248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Single 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C3FF4-B5E0-E49D-1518-AFA178CBA73E}"/>
              </a:ext>
            </a:extLst>
          </p:cNvPr>
          <p:cNvSpPr txBox="1"/>
          <p:nvPr/>
        </p:nvSpPr>
        <p:spPr>
          <a:xfrm>
            <a:off x="9935335" y="2061846"/>
            <a:ext cx="72571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Toggle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Select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N0/N1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3A227-EAD5-AEEB-4BEE-9CCB5D6C5C18}"/>
              </a:ext>
            </a:extLst>
          </p:cNvPr>
          <p:cNvSpPr/>
          <p:nvPr/>
        </p:nvSpPr>
        <p:spPr>
          <a:xfrm>
            <a:off x="9819220" y="3716474"/>
            <a:ext cx="957942" cy="89988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208F7-8E1B-5C47-F9E9-D6334A28DC50}"/>
              </a:ext>
            </a:extLst>
          </p:cNvPr>
          <p:cNvSpPr txBox="1"/>
          <p:nvPr/>
        </p:nvSpPr>
        <p:spPr>
          <a:xfrm>
            <a:off x="9819221" y="3992246"/>
            <a:ext cx="9434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/>
              <a:t>counter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DD5F0A-6F79-8E9B-2115-A2465C351F92}"/>
              </a:ext>
            </a:extLst>
          </p:cNvPr>
          <p:cNvCxnSpPr/>
          <p:nvPr/>
        </p:nvCxnSpPr>
        <p:spPr>
          <a:xfrm>
            <a:off x="10254649" y="2816590"/>
            <a:ext cx="7257" cy="892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30334D-7711-B43E-2717-F6BA729A180A}"/>
              </a:ext>
            </a:extLst>
          </p:cNvPr>
          <p:cNvCxnSpPr>
            <a:cxnSpLocks/>
          </p:cNvCxnSpPr>
          <p:nvPr/>
        </p:nvCxnSpPr>
        <p:spPr>
          <a:xfrm flipH="1" flipV="1">
            <a:off x="8563735" y="4079330"/>
            <a:ext cx="1153884" cy="145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9C6C2A-A532-F188-A1DD-D1C72C7E3848}"/>
              </a:ext>
            </a:extLst>
          </p:cNvPr>
          <p:cNvSpPr txBox="1"/>
          <p:nvPr/>
        </p:nvSpPr>
        <p:spPr>
          <a:xfrm>
            <a:off x="7337277" y="3716476"/>
            <a:ext cx="180702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Toggle FSK Signal</a:t>
            </a:r>
          </a:p>
          <a:p>
            <a:pPr algn="l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D57305-722E-CA57-42E5-61CFF616A716}"/>
              </a:ext>
            </a:extLst>
          </p:cNvPr>
          <p:cNvCxnSpPr>
            <a:cxnSpLocks/>
          </p:cNvCxnSpPr>
          <p:nvPr/>
        </p:nvCxnSpPr>
        <p:spPr>
          <a:xfrm>
            <a:off x="10232877" y="4674419"/>
            <a:ext cx="14514" cy="9869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3777A0-76A4-3F35-1A54-11B7145208E9}"/>
              </a:ext>
            </a:extLst>
          </p:cNvPr>
          <p:cNvSpPr txBox="1"/>
          <p:nvPr/>
        </p:nvSpPr>
        <p:spPr>
          <a:xfrm>
            <a:off x="9405564" y="5661390"/>
            <a:ext cx="20682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counter++ / </a:t>
            </a:r>
            <a:r>
              <a:rPr lang="en-US" sz="1600" b="1" err="1"/>
              <a:t>clk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239447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E18E-AC86-B6D1-44CA-93FFA7A1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FSK Demodulator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A6EB-79DB-976A-D4AA-3E164C34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483218"/>
            <a:ext cx="6271525" cy="3716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Edge-counting demodulator: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Detect transitions of </a:t>
            </a:r>
            <a:r>
              <a:rPr lang="en-US" dirty="0" err="1">
                <a:latin typeface="Consolas"/>
                <a:ea typeface="+mn-lt"/>
                <a:cs typeface="+mn-lt"/>
              </a:rPr>
              <a:t>fsk_in</a:t>
            </a:r>
            <a:endParaRPr lang="en-US">
              <a:latin typeface="Consolas"/>
              <a:ea typeface="+mn-lt"/>
              <a:cs typeface="+mn-lt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Count edges per symbol window (434 clocks)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Compare to threshold (~20 edges)</a:t>
            </a:r>
          </a:p>
          <a:p>
            <a:r>
              <a:rPr lang="en-US" dirty="0">
                <a:ea typeface="+mn-lt"/>
                <a:cs typeface="+mn-lt"/>
              </a:rPr>
              <a:t>Decision rule: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More edges → high tone → bit = 1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Fewer edges → low tone → bit = 0</a:t>
            </a:r>
          </a:p>
          <a:p>
            <a:r>
              <a:rPr lang="en-US" dirty="0">
                <a:ea typeface="+mn-lt"/>
                <a:cs typeface="+mn-lt"/>
              </a:rPr>
              <a:t>Reassemble bits into bytes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21249-0A0C-843A-81F0-3DF1B9FD8123}"/>
              </a:ext>
            </a:extLst>
          </p:cNvPr>
          <p:cNvSpPr/>
          <p:nvPr/>
        </p:nvSpPr>
        <p:spPr>
          <a:xfrm>
            <a:off x="8242478" y="1156415"/>
            <a:ext cx="686873" cy="6439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27B4D-7F3F-5B2B-324C-B594B69CB6F4}"/>
              </a:ext>
            </a:extLst>
          </p:cNvPr>
          <p:cNvSpPr txBox="1"/>
          <p:nvPr/>
        </p:nvSpPr>
        <p:spPr>
          <a:xfrm>
            <a:off x="8242590" y="1290682"/>
            <a:ext cx="690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MOD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1A8498-AD95-4B5D-5A8C-F27A307B27AC}"/>
              </a:ext>
            </a:extLst>
          </p:cNvPr>
          <p:cNvCxnSpPr/>
          <p:nvPr/>
        </p:nvCxnSpPr>
        <p:spPr>
          <a:xfrm>
            <a:off x="8599776" y="1782808"/>
            <a:ext cx="1" cy="8096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5894A1-8FFF-AB2E-9A33-DD38EBFE10D7}"/>
              </a:ext>
            </a:extLst>
          </p:cNvPr>
          <p:cNvCxnSpPr/>
          <p:nvPr/>
        </p:nvCxnSpPr>
        <p:spPr>
          <a:xfrm flipV="1">
            <a:off x="7964777" y="2163806"/>
            <a:ext cx="1270000" cy="7937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D85044-8810-766C-5999-9886ECA156E1}"/>
              </a:ext>
            </a:extLst>
          </p:cNvPr>
          <p:cNvSpPr txBox="1"/>
          <p:nvPr/>
        </p:nvSpPr>
        <p:spPr>
          <a:xfrm>
            <a:off x="9337965" y="1909807"/>
            <a:ext cx="825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FSK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53957-9CFF-DD5C-AE88-90A4EA84CB5D}"/>
              </a:ext>
            </a:extLst>
          </p:cNvPr>
          <p:cNvSpPr/>
          <p:nvPr/>
        </p:nvSpPr>
        <p:spPr>
          <a:xfrm>
            <a:off x="8218778" y="2655931"/>
            <a:ext cx="698500" cy="650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3F6A7-F2E0-8FFC-44FF-916F07AA7567}"/>
              </a:ext>
            </a:extLst>
          </p:cNvPr>
          <p:cNvSpPr txBox="1"/>
          <p:nvPr/>
        </p:nvSpPr>
        <p:spPr>
          <a:xfrm>
            <a:off x="8218778" y="2719433"/>
            <a:ext cx="11191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Edge detector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57C26C-F976-A8AE-7695-1119F5976D4C}"/>
              </a:ext>
            </a:extLst>
          </p:cNvPr>
          <p:cNvSpPr/>
          <p:nvPr/>
        </p:nvSpPr>
        <p:spPr>
          <a:xfrm>
            <a:off x="8218778" y="3719556"/>
            <a:ext cx="722313" cy="65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77391-7E0E-4250-3529-78B65CF853B8}"/>
              </a:ext>
            </a:extLst>
          </p:cNvPr>
          <p:cNvSpPr txBox="1"/>
          <p:nvPr/>
        </p:nvSpPr>
        <p:spPr>
          <a:xfrm>
            <a:off x="8218778" y="3783059"/>
            <a:ext cx="7778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Symbol timer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D3CF0E-AB4D-4262-4531-9D281023EDBA}"/>
              </a:ext>
            </a:extLst>
          </p:cNvPr>
          <p:cNvCxnSpPr>
            <a:cxnSpLocks/>
          </p:cNvCxnSpPr>
          <p:nvPr/>
        </p:nvCxnSpPr>
        <p:spPr>
          <a:xfrm>
            <a:off x="8599777" y="3275057"/>
            <a:ext cx="7938" cy="436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3118D7-EB9B-634B-A8EC-964E1E42ED4D}"/>
              </a:ext>
            </a:extLst>
          </p:cNvPr>
          <p:cNvSpPr txBox="1"/>
          <p:nvPr/>
        </p:nvSpPr>
        <p:spPr>
          <a:xfrm>
            <a:off x="6906965" y="2653697"/>
            <a:ext cx="13332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Increments edge counter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90B1A-FC4E-7EA4-8272-E1856DAE0343}"/>
              </a:ext>
            </a:extLst>
          </p:cNvPr>
          <p:cNvSpPr txBox="1"/>
          <p:nvPr/>
        </p:nvSpPr>
        <p:spPr>
          <a:xfrm>
            <a:off x="6591590" y="3632244"/>
            <a:ext cx="21907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Cycles </a:t>
            </a:r>
            <a:r>
              <a:rPr lang="en-US" sz="1600" b="1" dirty="0" err="1"/>
              <a:t>clk</a:t>
            </a:r>
            <a:r>
              <a:rPr lang="en-US" sz="1600" b="1" dirty="0"/>
              <a:t> until symbol period reached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84C64-40A6-C0A7-6CDF-25F04095A5C3}"/>
              </a:ext>
            </a:extLst>
          </p:cNvPr>
          <p:cNvSpPr/>
          <p:nvPr/>
        </p:nvSpPr>
        <p:spPr>
          <a:xfrm>
            <a:off x="8218778" y="4846680"/>
            <a:ext cx="722313" cy="65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1F7D5-8C2E-1A3E-708C-CF9A569B274E}"/>
              </a:ext>
            </a:extLst>
          </p:cNvPr>
          <p:cNvSpPr txBox="1"/>
          <p:nvPr/>
        </p:nvSpPr>
        <p:spPr>
          <a:xfrm>
            <a:off x="8194966" y="5021309"/>
            <a:ext cx="7778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Sample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1BC248-73AB-BB87-9E67-7D50953F423D}"/>
              </a:ext>
            </a:extLst>
          </p:cNvPr>
          <p:cNvCxnSpPr>
            <a:cxnSpLocks/>
          </p:cNvCxnSpPr>
          <p:nvPr/>
        </p:nvCxnSpPr>
        <p:spPr>
          <a:xfrm>
            <a:off x="8599776" y="4402182"/>
            <a:ext cx="7938" cy="4365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2A51F3-5788-C1D5-616F-C4D0732AC333}"/>
              </a:ext>
            </a:extLst>
          </p:cNvPr>
          <p:cNvCxnSpPr>
            <a:cxnSpLocks/>
          </p:cNvCxnSpPr>
          <p:nvPr/>
        </p:nvCxnSpPr>
        <p:spPr>
          <a:xfrm flipV="1">
            <a:off x="8996651" y="5172119"/>
            <a:ext cx="130968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EC7646-2602-A663-CC82-87CBC597EE92}"/>
              </a:ext>
            </a:extLst>
          </p:cNvPr>
          <p:cNvSpPr txBox="1"/>
          <p:nvPr/>
        </p:nvSpPr>
        <p:spPr>
          <a:xfrm>
            <a:off x="9123653" y="5267370"/>
            <a:ext cx="2119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Recovered byte</a:t>
            </a:r>
          </a:p>
        </p:txBody>
      </p:sp>
    </p:spTree>
    <p:extLst>
      <p:ext uri="{BB962C8B-B14F-4D97-AF65-F5344CB8AC3E}">
        <p14:creationId xmlns:p14="http://schemas.microsoft.com/office/powerpoint/2010/main" val="326700290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DashVTI</vt:lpstr>
      <vt:lpstr>Frequency Shift Keying (FSK)</vt:lpstr>
      <vt:lpstr>Introduction</vt:lpstr>
      <vt:lpstr>What is Frequency Shift Keying?</vt:lpstr>
      <vt:lpstr>In this system... </vt:lpstr>
      <vt:lpstr>System Overview</vt:lpstr>
      <vt:lpstr>FSK Transmit FSM</vt:lpstr>
      <vt:lpstr>Symbol Timing</vt:lpstr>
      <vt:lpstr>FSK Modulator</vt:lpstr>
      <vt:lpstr>FSK Demodulator</vt:lpstr>
      <vt:lpstr>UART Transmitter / Receiver</vt:lpstr>
      <vt:lpstr>Testing and Verification</vt:lpstr>
      <vt:lpstr>PowerPoint Presentation</vt:lpstr>
      <vt:lpstr>PowerPoint Presentation</vt:lpstr>
      <vt:lpstr>Future Work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870</cp:revision>
  <dcterms:created xsi:type="dcterms:W3CDTF">2025-11-11T00:09:42Z</dcterms:created>
  <dcterms:modified xsi:type="dcterms:W3CDTF">2025-11-12T19:55:42Z</dcterms:modified>
</cp:coreProperties>
</file>